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85" r:id="rId2"/>
    <p:sldId id="486" r:id="rId3"/>
    <p:sldId id="479" r:id="rId4"/>
    <p:sldId id="259" r:id="rId5"/>
    <p:sldId id="487" r:id="rId6"/>
    <p:sldId id="281" r:id="rId7"/>
    <p:sldId id="488" r:id="rId8"/>
    <p:sldId id="280" r:id="rId9"/>
    <p:sldId id="490" r:id="rId10"/>
    <p:sldId id="287" r:id="rId11"/>
    <p:sldId id="499" r:id="rId12"/>
    <p:sldId id="500" r:id="rId13"/>
    <p:sldId id="469" r:id="rId14"/>
  </p:sldIdLst>
  <p:sldSz cx="9144000" cy="5143500" type="screen16x9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orient="horz" pos="680">
          <p15:clr>
            <a:srgbClr val="A4A3A4"/>
          </p15:clr>
        </p15:guide>
        <p15:guide id="3" orient="horz" pos="2935">
          <p15:clr>
            <a:srgbClr val="A4A3A4"/>
          </p15:clr>
        </p15:guide>
        <p15:guide id="4" pos="2880">
          <p15:clr>
            <a:srgbClr val="A4A3A4"/>
          </p15:clr>
        </p15:guide>
        <p15:guide id="5" pos="373">
          <p15:clr>
            <a:srgbClr val="A4A3A4"/>
          </p15:clr>
        </p15:guide>
        <p15:guide id="6" pos="53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E9B"/>
    <a:srgbClr val="071F65"/>
    <a:srgbClr val="F39700"/>
    <a:srgbClr val="909090"/>
    <a:srgbClr val="454545"/>
    <a:srgbClr val="FF8607"/>
    <a:srgbClr val="282828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 autoAdjust="0"/>
    <p:restoredTop sz="72058" autoAdjust="0"/>
  </p:normalViewPr>
  <p:slideViewPr>
    <p:cSldViewPr snapToGrid="0" snapToObjects="1">
      <p:cViewPr varScale="1">
        <p:scale>
          <a:sx n="108" d="100"/>
          <a:sy n="108" d="100"/>
        </p:scale>
        <p:origin x="280" y="64"/>
      </p:cViewPr>
      <p:guideLst>
        <p:guide orient="horz" pos="1621"/>
        <p:guide orient="horz" pos="680"/>
        <p:guide orient="horz" pos="2935"/>
        <p:guide pos="2880"/>
        <p:guide pos="373"/>
        <p:guide pos="5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 </a:t>
            </a:r>
            <a:r>
              <a:rPr lang="en-US" altLang="zh-CN" dirty="0" err="1"/>
              <a:t>IoU</a:t>
            </a:r>
            <a:r>
              <a:rPr lang="en-US" altLang="zh-CN" dirty="0"/>
              <a:t> </a:t>
            </a:r>
            <a:r>
              <a:rPr lang="zh-CN" altLang="en-US" dirty="0"/>
              <a:t>计算所有测试样本的总交集与总联合面积之间的比率。</a:t>
            </a:r>
            <a:endParaRPr lang="en-US" altLang="zh-CN" dirty="0"/>
          </a:p>
          <a:p>
            <a:r>
              <a:rPr lang="zh-CN" altLang="en-US" dirty="0"/>
              <a:t>平均 </a:t>
            </a:r>
            <a:r>
              <a:rPr lang="en-US" altLang="zh-CN" dirty="0" err="1"/>
              <a:t>IoU</a:t>
            </a:r>
            <a:r>
              <a:rPr lang="en-US" altLang="zh-CN" dirty="0"/>
              <a:t> </a:t>
            </a:r>
            <a:r>
              <a:rPr lang="zh-CN" altLang="en-US" dirty="0"/>
              <a:t>是所有测试样本的平均 </a:t>
            </a:r>
            <a:r>
              <a:rPr lang="en-US" altLang="zh-CN" dirty="0" err="1"/>
              <a:t>IoU</a:t>
            </a:r>
            <a:r>
              <a:rPr lang="zh-CN" altLang="en-US" dirty="0"/>
              <a:t>。 </a:t>
            </a:r>
            <a:r>
              <a:rPr lang="en-US" altLang="zh-CN" dirty="0" err="1"/>
              <a:t>Precision@K</a:t>
            </a:r>
            <a:r>
              <a:rPr lang="en-US" altLang="zh-CN" dirty="0"/>
              <a:t> </a:t>
            </a:r>
            <a:r>
              <a:rPr lang="zh-CN" altLang="en-US" dirty="0"/>
              <a:t>考虑 </a:t>
            </a:r>
            <a:r>
              <a:rPr lang="en-US" altLang="zh-CN" dirty="0" err="1"/>
              <a:t>IoU</a:t>
            </a:r>
            <a:r>
              <a:rPr lang="en-US" altLang="zh-CN" dirty="0"/>
              <a:t> </a:t>
            </a:r>
            <a:r>
              <a:rPr lang="zh-CN" altLang="en-US" dirty="0"/>
              <a:t>分数高于阈值 </a:t>
            </a:r>
            <a:r>
              <a:rPr lang="en-US" altLang="zh-CN" dirty="0"/>
              <a:t>K </a:t>
            </a:r>
            <a:r>
              <a:rPr lang="zh-CN" altLang="en-US" dirty="0"/>
              <a:t>的测试样本的百分比</a:t>
            </a:r>
            <a:endParaRPr lang="en-US" altLang="zh-CN" dirty="0"/>
          </a:p>
          <a:p>
            <a:r>
              <a:rPr lang="en-US" altLang="zh-CN" dirty="0"/>
              <a:t>W</a:t>
            </a:r>
            <a:r>
              <a:rPr lang="zh-CN" altLang="en-US" dirty="0"/>
              <a:t>为帧率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29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F0A08-E6EF-471E-B9F0-30955EF06F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66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F0A08-E6EF-471E-B9F0-30955EF06FB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7F0A08-E6EF-471E-B9F0-30955EF06F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5699-C30D-467A-8D0E-3963926392F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FCEB-BEC5-49AA-BD47-8CE638F91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itchFamily="34" charset="0"/>
          <a:ea typeface="微软雅黑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itchFamily="18" charset="2"/>
        <a:buChar char=""/>
        <a:defRPr sz="1500" kern="1200" baseline="0">
          <a:solidFill>
            <a:srgbClr val="071F65"/>
          </a:solidFill>
          <a:latin typeface="Arial" charset="0"/>
          <a:ea typeface="微软雅黑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1200" kern="1200" baseline="0">
          <a:solidFill>
            <a:srgbClr val="071F65"/>
          </a:solidFill>
          <a:latin typeface="幼圆" pitchFamily="49" charset="-122"/>
          <a:ea typeface="幼圆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github.com/mttr2021/MTT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hyperlink" Target="https://github.com/mttr2021/MTTR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4136861" y="3741137"/>
            <a:ext cx="1638935" cy="28194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导师：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周</a:t>
            </a:r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静  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张</a:t>
            </a:r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俊</a:t>
            </a:r>
            <a:r>
              <a:rPr lang="en-US" altLang="zh-CN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驰</a:t>
            </a:r>
          </a:p>
        </p:txBody>
      </p:sp>
      <p:sp>
        <p:nvSpPr>
          <p:cNvPr id="21" name="矩形 20"/>
          <p:cNvSpPr/>
          <p:nvPr/>
        </p:nvSpPr>
        <p:spPr>
          <a:xfrm>
            <a:off x="2529001" y="3188029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9</a:t>
            </a:r>
            <a:r>
              <a:rPr lang="zh-CN" altLang="en-US" b="1" dirty="0">
                <a:latin typeface="+mj-ea"/>
                <a:ea typeface="+mj-ea"/>
              </a:rPr>
              <a:t>月</a:t>
            </a:r>
            <a:r>
              <a:rPr lang="en-US" altLang="zh-CN" b="1" dirty="0">
                <a:latin typeface="+mj-ea"/>
                <a:ea typeface="+mj-ea"/>
              </a:rPr>
              <a:t>28</a:t>
            </a:r>
            <a:r>
              <a:rPr lang="zh-CN" altLang="en-US" b="1" dirty="0">
                <a:latin typeface="+mj-ea"/>
                <a:ea typeface="+mj-ea"/>
              </a:rPr>
              <a:t>日研究生组会汇报材料</a:t>
            </a:r>
          </a:p>
        </p:txBody>
      </p:sp>
      <p:sp>
        <p:nvSpPr>
          <p:cNvPr id="22" name="矩形 21"/>
          <p:cNvSpPr/>
          <p:nvPr/>
        </p:nvSpPr>
        <p:spPr>
          <a:xfrm>
            <a:off x="2542581" y="3741137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汇报人：佘依函</a:t>
            </a:r>
            <a:endParaRPr kumimoji="1" lang="en-US" altLang="zh-CN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80945" y="1964690"/>
            <a:ext cx="6958890" cy="11772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400" b="1" dirty="0">
                <a:solidFill>
                  <a:srgbClr val="071F65"/>
                </a:solidFill>
                <a:latin typeface="+mj-ea"/>
                <a:ea typeface="+mj-ea"/>
              </a:rPr>
              <a:t>End-to-End Referring Video Object Segmentation with Multimodal Transformers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3139363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29001" y="1633327"/>
            <a:ext cx="487509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基于多模态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Transformer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进行端到端参考视频对象分割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/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81" y="435272"/>
            <a:ext cx="1054759" cy="1054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7506D54-D950-7FBF-A79F-F3A8690B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5" y="1195179"/>
            <a:ext cx="4939842" cy="20306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3782797" cy="383620"/>
            <a:chOff x="516449" y="314283"/>
            <a:chExt cx="6726667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5926366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实验结果</a:t>
              </a: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450" y="541186"/>
            <a:ext cx="30581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实验对比</a:t>
            </a:r>
            <a:r>
              <a:rPr lang="en-US" altLang="zh-CN" sz="1050" b="1" dirty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总体 </a:t>
            </a:r>
            <a:r>
              <a:rPr lang="en-US" altLang="zh-CN" sz="1050" b="1" dirty="0" err="1">
                <a:latin typeface="微软雅黑" pitchFamily="34" charset="-122"/>
                <a:ea typeface="微软雅黑" pitchFamily="34" charset="-122"/>
              </a:rPr>
              <a:t>IoU</a:t>
            </a: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、平均 </a:t>
            </a:r>
            <a:r>
              <a:rPr lang="en-US" altLang="zh-CN" sz="1050" b="1" dirty="0" err="1">
                <a:latin typeface="微软雅黑" pitchFamily="34" charset="-122"/>
                <a:ea typeface="微软雅黑" pitchFamily="34" charset="-122"/>
              </a:rPr>
              <a:t>IoU</a:t>
            </a:r>
            <a:r>
              <a:rPr lang="en-US" altLang="zh-CN" sz="105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1050" b="1" dirty="0" err="1">
                <a:latin typeface="微软雅黑" pitchFamily="34" charset="-122"/>
                <a:ea typeface="微软雅黑" pitchFamily="34" charset="-122"/>
              </a:rPr>
              <a:t>precision@K</a:t>
            </a:r>
            <a:endParaRPr lang="zh-CN" altLang="en-US" sz="105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91450" y="836085"/>
            <a:ext cx="4278908" cy="2769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white"/>
                </a:solidFill>
                <a:latin typeface="等线"/>
                <a:ea typeface="等线"/>
              </a:rPr>
              <a:t>数据集：</a:t>
            </a:r>
            <a:r>
              <a:rPr lang="en-US" altLang="zh-CN" sz="1050" dirty="0">
                <a:solidFill>
                  <a:prstClr val="white"/>
                </a:solidFill>
                <a:latin typeface="等线"/>
                <a:ea typeface="等线"/>
              </a:rPr>
              <a:t>JHMDB-Sentences/A2D-Sentences</a:t>
            </a:r>
            <a:endParaRPr lang="zh-CN" altLang="en-US" sz="1350" dirty="0">
              <a:solidFill>
                <a:prstClr val="white"/>
              </a:solidFill>
              <a:latin typeface="等线"/>
              <a:ea typeface="等线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EB22674-B797-5B63-BF88-7F09211B8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0" y="3220050"/>
            <a:ext cx="4990292" cy="1856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3113F26-8150-FD9B-9197-77046905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492" y="485514"/>
            <a:ext cx="4109408" cy="23169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BC811A-2CB4-086F-EB49-BADD722A4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431" y="2881567"/>
            <a:ext cx="2623184" cy="10264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F7BBF6-8DB1-D10C-FB6D-D3F671735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928" y="4020395"/>
            <a:ext cx="1417543" cy="10369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61CA8A-16B7-A0B1-1CB9-531209C7E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443" y="3987128"/>
            <a:ext cx="2108172" cy="1103441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F2B5C86-BA75-B9A1-0E33-20B72AC42D5D}"/>
              </a:ext>
            </a:extLst>
          </p:cNvPr>
          <p:cNvSpPr/>
          <p:nvPr/>
        </p:nvSpPr>
        <p:spPr>
          <a:xfrm>
            <a:off x="5165928" y="2993353"/>
            <a:ext cx="1174316" cy="80289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等线"/>
                <a:ea typeface="等线"/>
              </a:rPr>
              <a:t>消融实验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1433" y="2123092"/>
            <a:ext cx="856645" cy="20390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总结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C4C7D0-CDD7-4D92-9B27-C3B7F390A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15"/>
          <a:stretch/>
        </p:blipFill>
        <p:spPr>
          <a:xfrm>
            <a:off x="71539" y="435769"/>
            <a:ext cx="6462197" cy="14043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4714533" cy="654368"/>
            <a:chOff x="516449" y="314283"/>
            <a:chExt cx="8383504" cy="1161713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7583203" cy="113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itchFamily="34" charset="0"/>
                  <a:ea typeface="微软雅黑" pitchFamily="34" charset="-122"/>
                  <a:cs typeface="Gisha" pitchFamily="34" charset="-79"/>
                </a:rPr>
                <a:t>总结</a:t>
              </a:r>
            </a:p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Gisha" pitchFamily="34" charset="-79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179605" y="1866227"/>
            <a:ext cx="4681464" cy="3165923"/>
          </a:xfrm>
          <a:prstGeom prst="roundRect">
            <a:avLst>
              <a:gd name="adj" fmla="val 9661"/>
            </a:avLst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l" defTabSz="685800">
              <a:lnSpc>
                <a:spcPct val="15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mttr2021/MTTR (github.com)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主要</a:t>
            </a:r>
            <a:r>
              <a:rPr lang="zh-CN" altLang="en-US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贡献：</a:t>
            </a:r>
            <a:endParaRPr lang="en-US" altLang="zh-CN" sz="160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1.MTTR</a:t>
            </a:r>
            <a:r>
              <a:rPr lang="zh-CN" altLang="en-US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zh-CN" altLang="en-US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提出了一个基于</a:t>
            </a:r>
            <a:r>
              <a:rPr lang="en-US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Transformer</a:t>
            </a:r>
            <a:r>
              <a:rPr lang="zh-CN" altLang="en-US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的 </a:t>
            </a:r>
            <a:r>
              <a:rPr lang="en-US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RVOS </a:t>
            </a:r>
            <a:r>
              <a:rPr lang="zh-CN" altLang="en-US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框架，称为</a:t>
            </a:r>
            <a:r>
              <a:rPr lang="zh-CN" altLang="en-US" sz="105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多模态跟踪</a:t>
            </a:r>
            <a:r>
              <a:rPr lang="en-US" altLang="zh-CN" sz="105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Transformer</a:t>
            </a:r>
            <a:r>
              <a:rPr lang="en-US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2.Temporal segment voting scheme</a:t>
            </a:r>
            <a:r>
              <a:rPr lang="zh-CN" altLang="en-US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zh-CN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序列选择策略</a:t>
            </a:r>
            <a:r>
              <a:rPr lang="zh-CN" altLang="zh-CN" sz="105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基于时间片段投票方案</a:t>
            </a:r>
            <a:endParaRPr lang="en-US" altLang="zh-CN" sz="105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3. End-to-end trainable</a:t>
            </a:r>
            <a:r>
              <a:rPr lang="zh-CN" altLang="en-US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zh-CN" altLang="zh-CN" sz="105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端到端的训练</a:t>
            </a:r>
            <a:endParaRPr lang="en-US" altLang="zh-CN" sz="105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85800">
              <a:lnSpc>
                <a:spcPct val="13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3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C164CF-E9CC-A801-C549-199D87F7B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852" y="1291959"/>
            <a:ext cx="3802609" cy="37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136861" y="3501938"/>
            <a:ext cx="162769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导师：周静 张俊驰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29001" y="2948830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0928</a:t>
            </a:r>
            <a:r>
              <a:rPr lang="zh-CN" altLang="en-US" b="1" dirty="0">
                <a:latin typeface="+mj-ea"/>
                <a:ea typeface="+mj-ea"/>
              </a:rPr>
              <a:t>组会汇报材料</a:t>
            </a:r>
          </a:p>
        </p:txBody>
      </p:sp>
      <p:sp>
        <p:nvSpPr>
          <p:cNvPr id="26" name="矩形 25"/>
          <p:cNvSpPr/>
          <p:nvPr/>
        </p:nvSpPr>
        <p:spPr>
          <a:xfrm>
            <a:off x="2542581" y="3501938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答辩人：佘依函</a:t>
            </a:r>
            <a:endParaRPr kumimoji="1" lang="en-US" altLang="zh-CN" b="1" dirty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8991" y="1941827"/>
            <a:ext cx="6597923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请老师批评指正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29001" y="1633327"/>
            <a:ext cx="461928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江汉大学 电子信息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2023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Freeform 5"/>
          <p:cNvSpPr/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/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/>
          <p:nvPr/>
        </p:nvSpPr>
        <p:spPr bwMode="auto">
          <a:xfrm>
            <a:off x="712424" y="3670068"/>
            <a:ext cx="1427404" cy="31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文章</a:t>
            </a:r>
            <a:r>
              <a:rPr lang="en-US" altLang="zh-CN" sz="1500" b="1" dirty="0">
                <a:solidFill>
                  <a:schemeClr val="accent1"/>
                </a:solidFill>
                <a:sym typeface="微软雅黑" pitchFamily="34" charset="-122"/>
              </a:rPr>
              <a:t>基本信息</a:t>
            </a:r>
          </a:p>
        </p:txBody>
      </p:sp>
      <p:sp>
        <p:nvSpPr>
          <p:cNvPr id="46" name="矩形 64"/>
          <p:cNvSpPr/>
          <p:nvPr/>
        </p:nvSpPr>
        <p:spPr bwMode="auto">
          <a:xfrm>
            <a:off x="2821589" y="2476408"/>
            <a:ext cx="1551601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主干网络</a:t>
            </a:r>
          </a:p>
        </p:txBody>
      </p:sp>
      <p:sp>
        <p:nvSpPr>
          <p:cNvPr id="47" name="矩形 66"/>
          <p:cNvSpPr/>
          <p:nvPr/>
        </p:nvSpPr>
        <p:spPr bwMode="auto">
          <a:xfrm>
            <a:off x="4746867" y="3024539"/>
            <a:ext cx="2025184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实验结果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055856" y="2826040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/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/>
          <p:nvPr/>
        </p:nvSpPr>
        <p:spPr bwMode="auto">
          <a:xfrm>
            <a:off x="6780337" y="3105782"/>
            <a:ext cx="1988660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总结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3258125" y="2828203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/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5389189" y="2092790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/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charset="0"/>
                  <a:ea typeface="微软雅黑" pitchFamily="34" charset="-122"/>
                  <a:sym typeface="Arial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/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5" name="Freeform 9"/>
            <p:cNvSpPr/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05606" y="2118273"/>
            <a:ext cx="2880360" cy="6172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文章基本信息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C4C7D0-CDD7-4D92-9B27-C3B7F390A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15"/>
          <a:stretch/>
        </p:blipFill>
        <p:spPr>
          <a:xfrm>
            <a:off x="71539" y="435769"/>
            <a:ext cx="6462197" cy="14043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1" y="52388"/>
            <a:ext cx="4714533" cy="654368"/>
            <a:chOff x="516449" y="314283"/>
            <a:chExt cx="8383504" cy="1161713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0" y="339649"/>
              <a:ext cx="7583203" cy="113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itchFamily="34" charset="0"/>
                  <a:ea typeface="微软雅黑" pitchFamily="34" charset="-122"/>
                  <a:cs typeface="Gisha" pitchFamily="34" charset="-79"/>
                </a:rPr>
                <a:t>文章基本信息</a:t>
              </a:r>
            </a:p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Gisha" pitchFamily="34" charset="-79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179604" y="1866227"/>
            <a:ext cx="5090247" cy="3165923"/>
          </a:xfrm>
          <a:prstGeom prst="roundRect">
            <a:avLst>
              <a:gd name="adj" fmla="val 9661"/>
            </a:avLst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l" defTabSz="68580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mttr2021/MTTR (github.com)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应用领域：</a:t>
            </a:r>
            <a:endParaRPr lang="en-US" altLang="zh-CN" sz="1600" b="1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视频编辑和后期制作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分割对象、提高效率。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自动驾驶和机器人导航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感知环境、导航决策。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监控和安全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跟踪检测、安全监控。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医疗图像处理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识别结构、影像检查。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zh-CN" altLang="en-US" b="1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虚拟现实和增强现实</a:t>
            </a:r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solidFill>
                  <a:srgbClr val="1C1917"/>
                </a:solidFill>
                <a:latin typeface="Times New Roman" pitchFamily="18" charset="0"/>
                <a:cs typeface="Times New Roman" pitchFamily="18" charset="0"/>
              </a:rPr>
              <a:t>交互集成、沉浸体验。</a:t>
            </a: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defTabSz="685800">
              <a:lnSpc>
                <a:spcPct val="130000"/>
              </a:lnSpc>
              <a:defRPr/>
            </a:pPr>
            <a:endParaRPr lang="en-US" altLang="zh-CN" sz="1600" dirty="0">
              <a:solidFill>
                <a:srgbClr val="1C191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C164CF-E9CC-A801-C549-199D87F7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852" y="1291959"/>
            <a:ext cx="3802609" cy="37993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DB11EC-96F6-5500-85C6-A80BBE0069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87" b="32559"/>
          <a:stretch/>
        </p:blipFill>
        <p:spPr>
          <a:xfrm>
            <a:off x="2448046" y="2573338"/>
            <a:ext cx="2728252" cy="1900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 dirty="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29922" y="2120712"/>
            <a:ext cx="4692718" cy="159258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sym typeface="微软雅黑" pitchFamily="34" charset="-122"/>
              </a:rPr>
              <a:t>主干</a:t>
            </a:r>
            <a:r>
              <a:rPr lang="en-US" altLang="zh-CN" sz="2800" b="1" dirty="0">
                <a:solidFill>
                  <a:schemeClr val="bg1"/>
                </a:solidFill>
                <a:sym typeface="微软雅黑" pitchFamily="34" charset="-122"/>
              </a:rPr>
              <a:t>网络</a:t>
            </a: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06C0CB1-A846-68DE-960A-475ECA00B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157"/>
            <a:ext cx="6430297" cy="45777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0" y="52388"/>
            <a:ext cx="5261210" cy="380048"/>
            <a:chOff x="516449" y="314283"/>
            <a:chExt cx="8044123" cy="674707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/>
                <a:ea typeface="等线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1" y="339649"/>
              <a:ext cx="7243821" cy="649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主干</a:t>
              </a:r>
              <a:r>
                <a:rPr lang="en-US" altLang="zh-CN" sz="18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网络</a:t>
              </a:r>
            </a:p>
          </p:txBody>
        </p:sp>
      </p:grpSp>
      <p:sp>
        <p:nvSpPr>
          <p:cNvPr id="15" name="矩形: 圆角 6"/>
          <p:cNvSpPr/>
          <p:nvPr/>
        </p:nvSpPr>
        <p:spPr>
          <a:xfrm>
            <a:off x="6430297" y="488157"/>
            <a:ext cx="2648811" cy="45777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800">
              <a:defRPr/>
            </a:pP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lnSpc>
                <a:spcPct val="20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MTTR</a:t>
            </a:r>
            <a:r>
              <a:rPr lang="zh-CN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基本架构：</a:t>
            </a:r>
            <a:endParaRPr lang="en-US" altLang="zh-CN" sz="1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时间编码器：</a:t>
            </a: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不需要任何的</a:t>
            </a: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mask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细化过程。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处理完整的连续视频帧序列以进行分割的更好选择。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多模态的</a:t>
            </a: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Transformer</a:t>
            </a: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提取文本与视频信息并进行重投影。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将每个帧的特征展平并分别与文本嵌入连接。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实例分割过程：</a:t>
            </a: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将最后一</a:t>
            </a: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Transformer 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编码器层输出的更新多模态序列的每个序与视频相关的列进行重塑。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两层感知器的分割核生成分割序列。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分割核和特征帧进行卷使用双线性上采样得出</a:t>
            </a: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Ground Truth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实例序列匹配：</a:t>
            </a: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目标序列为正例其他序列作为反例进行训练。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预测目标大于真实目标，使用匈牙利算法得出一个最优的排序。</a:t>
            </a:r>
            <a:endParaRPr lang="en-US" altLang="zh-CN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800">
              <a:defRPr/>
            </a:pPr>
            <a:endParaRPr lang="zh-CN" altLang="en-US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800">
              <a:defRPr/>
            </a:pPr>
            <a:endParaRPr lang="zh-CN" altLang="en-US" sz="15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 dirty="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16956" y="2129595"/>
            <a:ext cx="1965960" cy="6172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损失函数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7520EA56-16AA-52C6-DA9A-98C4C8C6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02" y="4030927"/>
            <a:ext cx="3784795" cy="8953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435769"/>
          </a:xfrm>
          <a:prstGeom prst="rect">
            <a:avLst/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51435" tIns="25718" rIns="51435" bIns="25718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344092" y="52388"/>
            <a:ext cx="5135165" cy="383620"/>
            <a:chOff x="516449" y="314283"/>
            <a:chExt cx="8800220" cy="681048"/>
          </a:xfrm>
        </p:grpSpPr>
        <p:sp>
          <p:nvSpPr>
            <p:cNvPr id="4" name="two-overlapping-squares_20474"/>
            <p:cNvSpPr/>
            <p:nvPr/>
          </p:nvSpPr>
          <p:spPr bwMode="auto">
            <a:xfrm>
              <a:off x="516449" y="314283"/>
              <a:ext cx="586464" cy="608757"/>
            </a:xfrm>
            <a:custGeom>
              <a:avLst/>
              <a:gdLst>
                <a:gd name="connsiteX0" fmla="*/ 46264 w 583435"/>
                <a:gd name="connsiteY0" fmla="*/ 195065 h 606651"/>
                <a:gd name="connsiteX1" fmla="*/ 46264 w 583435"/>
                <a:gd name="connsiteY1" fmla="*/ 560339 h 606651"/>
                <a:gd name="connsiteX2" fmla="*/ 412058 w 583435"/>
                <a:gd name="connsiteY2" fmla="*/ 560339 h 606651"/>
                <a:gd name="connsiteX3" fmla="*/ 412058 w 583435"/>
                <a:gd name="connsiteY3" fmla="*/ 480889 h 606651"/>
                <a:gd name="connsiteX4" fmla="*/ 412058 w 583435"/>
                <a:gd name="connsiteY4" fmla="*/ 450078 h 606651"/>
                <a:gd name="connsiteX5" fmla="*/ 412058 w 583435"/>
                <a:gd name="connsiteY5" fmla="*/ 195065 h 606651"/>
                <a:gd name="connsiteX6" fmla="*/ 132716 w 583435"/>
                <a:gd name="connsiteY6" fmla="*/ 195065 h 606651"/>
                <a:gd name="connsiteX7" fmla="*/ 101861 w 583435"/>
                <a:gd name="connsiteY7" fmla="*/ 195065 h 606651"/>
                <a:gd name="connsiteX8" fmla="*/ 30837 w 583435"/>
                <a:gd name="connsiteY8" fmla="*/ 179660 h 606651"/>
                <a:gd name="connsiteX9" fmla="*/ 117288 w 583435"/>
                <a:gd name="connsiteY9" fmla="*/ 179660 h 606651"/>
                <a:gd name="connsiteX10" fmla="*/ 427485 w 583435"/>
                <a:gd name="connsiteY10" fmla="*/ 179660 h 606651"/>
                <a:gd name="connsiteX11" fmla="*/ 427485 w 583435"/>
                <a:gd name="connsiteY11" fmla="*/ 465484 h 606651"/>
                <a:gd name="connsiteX12" fmla="*/ 427485 w 583435"/>
                <a:gd name="connsiteY12" fmla="*/ 575744 h 606651"/>
                <a:gd name="connsiteX13" fmla="*/ 30837 w 583435"/>
                <a:gd name="connsiteY13" fmla="*/ 575744 h 606651"/>
                <a:gd name="connsiteX14" fmla="*/ 15428 w 583435"/>
                <a:gd name="connsiteY14" fmla="*/ 164235 h 606651"/>
                <a:gd name="connsiteX15" fmla="*/ 15428 w 583435"/>
                <a:gd name="connsiteY15" fmla="*/ 591245 h 606651"/>
                <a:gd name="connsiteX16" fmla="*/ 442937 w 583435"/>
                <a:gd name="connsiteY16" fmla="*/ 591245 h 606651"/>
                <a:gd name="connsiteX17" fmla="*/ 442937 w 583435"/>
                <a:gd name="connsiteY17" fmla="*/ 465477 h 606651"/>
                <a:gd name="connsiteX18" fmla="*/ 442937 w 583435"/>
                <a:gd name="connsiteY18" fmla="*/ 164235 h 606651"/>
                <a:gd name="connsiteX19" fmla="*/ 117308 w 583435"/>
                <a:gd name="connsiteY19" fmla="*/ 164235 h 606651"/>
                <a:gd name="connsiteX20" fmla="*/ 171353 w 583435"/>
                <a:gd name="connsiteY20" fmla="*/ 46218 h 606651"/>
                <a:gd name="connsiteX21" fmla="*/ 171353 w 583435"/>
                <a:gd name="connsiteY21" fmla="*/ 148829 h 606651"/>
                <a:gd name="connsiteX22" fmla="*/ 458462 w 583435"/>
                <a:gd name="connsiteY22" fmla="*/ 148829 h 606651"/>
                <a:gd name="connsiteX23" fmla="*/ 458462 w 583435"/>
                <a:gd name="connsiteY23" fmla="*/ 411507 h 606651"/>
                <a:gd name="connsiteX24" fmla="*/ 537152 w 583435"/>
                <a:gd name="connsiteY24" fmla="*/ 411507 h 606651"/>
                <a:gd name="connsiteX25" fmla="*/ 537152 w 583435"/>
                <a:gd name="connsiteY25" fmla="*/ 46218 h 606651"/>
                <a:gd name="connsiteX26" fmla="*/ 140401 w 583435"/>
                <a:gd name="connsiteY26" fmla="*/ 15406 h 606651"/>
                <a:gd name="connsiteX27" fmla="*/ 140401 w 583435"/>
                <a:gd name="connsiteY27" fmla="*/ 141077 h 606651"/>
                <a:gd name="connsiteX28" fmla="*/ 155828 w 583435"/>
                <a:gd name="connsiteY28" fmla="*/ 141077 h 606651"/>
                <a:gd name="connsiteX29" fmla="*/ 155828 w 583435"/>
                <a:gd name="connsiteY29" fmla="*/ 30812 h 606651"/>
                <a:gd name="connsiteX30" fmla="*/ 552580 w 583435"/>
                <a:gd name="connsiteY30" fmla="*/ 30812 h 606651"/>
                <a:gd name="connsiteX31" fmla="*/ 552580 w 583435"/>
                <a:gd name="connsiteY31" fmla="*/ 426913 h 606651"/>
                <a:gd name="connsiteX32" fmla="*/ 466127 w 583435"/>
                <a:gd name="connsiteY32" fmla="*/ 426913 h 606651"/>
                <a:gd name="connsiteX33" fmla="*/ 466127 w 583435"/>
                <a:gd name="connsiteY33" fmla="*/ 442416 h 606651"/>
                <a:gd name="connsiteX34" fmla="*/ 568007 w 583435"/>
                <a:gd name="connsiteY34" fmla="*/ 442416 h 606651"/>
                <a:gd name="connsiteX35" fmla="*/ 568007 w 583435"/>
                <a:gd name="connsiteY35" fmla="*/ 15406 h 606651"/>
                <a:gd name="connsiteX36" fmla="*/ 124973 w 583435"/>
                <a:gd name="connsiteY36" fmla="*/ 0 h 606651"/>
                <a:gd name="connsiteX37" fmla="*/ 583435 w 583435"/>
                <a:gd name="connsiteY37" fmla="*/ 0 h 606651"/>
                <a:gd name="connsiteX38" fmla="*/ 583435 w 583435"/>
                <a:gd name="connsiteY38" fmla="*/ 457822 h 606651"/>
                <a:gd name="connsiteX39" fmla="*/ 458462 w 583435"/>
                <a:gd name="connsiteY39" fmla="*/ 457822 h 606651"/>
                <a:gd name="connsiteX40" fmla="*/ 458462 w 583435"/>
                <a:gd name="connsiteY40" fmla="*/ 480883 h 606651"/>
                <a:gd name="connsiteX41" fmla="*/ 458462 w 583435"/>
                <a:gd name="connsiteY41" fmla="*/ 606651 h 606651"/>
                <a:gd name="connsiteX42" fmla="*/ 0 w 583435"/>
                <a:gd name="connsiteY42" fmla="*/ 606651 h 606651"/>
                <a:gd name="connsiteX43" fmla="*/ 0 w 583435"/>
                <a:gd name="connsiteY43" fmla="*/ 148829 h 606651"/>
                <a:gd name="connsiteX44" fmla="*/ 101880 w 583435"/>
                <a:gd name="connsiteY44" fmla="*/ 148829 h 606651"/>
                <a:gd name="connsiteX45" fmla="*/ 124973 w 583435"/>
                <a:gd name="connsiteY45" fmla="*/ 148829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435" h="606651">
                  <a:moveTo>
                    <a:pt x="46264" y="195065"/>
                  </a:moveTo>
                  <a:lnTo>
                    <a:pt x="46264" y="560339"/>
                  </a:lnTo>
                  <a:lnTo>
                    <a:pt x="412058" y="560339"/>
                  </a:lnTo>
                  <a:lnTo>
                    <a:pt x="412058" y="480889"/>
                  </a:lnTo>
                  <a:lnTo>
                    <a:pt x="412058" y="450078"/>
                  </a:lnTo>
                  <a:lnTo>
                    <a:pt x="412058" y="195065"/>
                  </a:lnTo>
                  <a:lnTo>
                    <a:pt x="132716" y="195065"/>
                  </a:lnTo>
                  <a:lnTo>
                    <a:pt x="101861" y="195065"/>
                  </a:lnTo>
                  <a:close/>
                  <a:moveTo>
                    <a:pt x="30837" y="179660"/>
                  </a:moveTo>
                  <a:lnTo>
                    <a:pt x="117288" y="179660"/>
                  </a:lnTo>
                  <a:lnTo>
                    <a:pt x="427485" y="179660"/>
                  </a:lnTo>
                  <a:lnTo>
                    <a:pt x="427485" y="465484"/>
                  </a:lnTo>
                  <a:lnTo>
                    <a:pt x="427485" y="575744"/>
                  </a:lnTo>
                  <a:lnTo>
                    <a:pt x="30837" y="575744"/>
                  </a:lnTo>
                  <a:close/>
                  <a:moveTo>
                    <a:pt x="15428" y="164235"/>
                  </a:moveTo>
                  <a:lnTo>
                    <a:pt x="15428" y="591245"/>
                  </a:lnTo>
                  <a:lnTo>
                    <a:pt x="442937" y="591245"/>
                  </a:lnTo>
                  <a:lnTo>
                    <a:pt x="442937" y="465477"/>
                  </a:lnTo>
                  <a:lnTo>
                    <a:pt x="442937" y="164235"/>
                  </a:lnTo>
                  <a:lnTo>
                    <a:pt x="117308" y="164235"/>
                  </a:lnTo>
                  <a:close/>
                  <a:moveTo>
                    <a:pt x="171353" y="46218"/>
                  </a:moveTo>
                  <a:lnTo>
                    <a:pt x="171353" y="148829"/>
                  </a:lnTo>
                  <a:lnTo>
                    <a:pt x="458462" y="148829"/>
                  </a:lnTo>
                  <a:lnTo>
                    <a:pt x="458462" y="411507"/>
                  </a:lnTo>
                  <a:lnTo>
                    <a:pt x="537152" y="411507"/>
                  </a:lnTo>
                  <a:lnTo>
                    <a:pt x="537152" y="46218"/>
                  </a:lnTo>
                  <a:close/>
                  <a:moveTo>
                    <a:pt x="140401" y="15406"/>
                  </a:moveTo>
                  <a:lnTo>
                    <a:pt x="140401" y="141077"/>
                  </a:lnTo>
                  <a:lnTo>
                    <a:pt x="155828" y="141077"/>
                  </a:lnTo>
                  <a:lnTo>
                    <a:pt x="155828" y="30812"/>
                  </a:lnTo>
                  <a:lnTo>
                    <a:pt x="552580" y="30812"/>
                  </a:lnTo>
                  <a:lnTo>
                    <a:pt x="552580" y="426913"/>
                  </a:lnTo>
                  <a:lnTo>
                    <a:pt x="466127" y="426913"/>
                  </a:lnTo>
                  <a:lnTo>
                    <a:pt x="466127" y="442416"/>
                  </a:lnTo>
                  <a:lnTo>
                    <a:pt x="568007" y="442416"/>
                  </a:lnTo>
                  <a:lnTo>
                    <a:pt x="568007" y="15406"/>
                  </a:lnTo>
                  <a:close/>
                  <a:moveTo>
                    <a:pt x="124973" y="0"/>
                  </a:moveTo>
                  <a:lnTo>
                    <a:pt x="583435" y="0"/>
                  </a:lnTo>
                  <a:lnTo>
                    <a:pt x="583435" y="457822"/>
                  </a:lnTo>
                  <a:lnTo>
                    <a:pt x="458462" y="457822"/>
                  </a:lnTo>
                  <a:lnTo>
                    <a:pt x="458462" y="480883"/>
                  </a:lnTo>
                  <a:lnTo>
                    <a:pt x="458462" y="606651"/>
                  </a:lnTo>
                  <a:lnTo>
                    <a:pt x="0" y="606651"/>
                  </a:lnTo>
                  <a:lnTo>
                    <a:pt x="0" y="148829"/>
                  </a:lnTo>
                  <a:lnTo>
                    <a:pt x="101880" y="148829"/>
                  </a:lnTo>
                  <a:lnTo>
                    <a:pt x="124973" y="1488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16751" y="339649"/>
              <a:ext cx="7999918" cy="65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endParaRPr lang="en-US" altLang="zh-CN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26" name="矩形: 圆角 25"/>
          <p:cNvSpPr/>
          <p:nvPr/>
        </p:nvSpPr>
        <p:spPr>
          <a:xfrm>
            <a:off x="995592" y="656309"/>
            <a:ext cx="7152815" cy="385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最优排序预测实力序列集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Loss Function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867523" y="66676"/>
            <a:ext cx="4737777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1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损失函数</a:t>
            </a:r>
          </a:p>
        </p:txBody>
      </p:sp>
      <p:sp>
        <p:nvSpPr>
          <p:cNvPr id="6" name="DRAWINGSTR_UNKNOWNSHAPENAME 5"/>
          <p:cNvSpPr/>
          <p:nvPr/>
        </p:nvSpPr>
        <p:spPr>
          <a:xfrm>
            <a:off x="0" y="0"/>
            <a:ext cx="127000" cy="127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BCF107F-E67C-A040-54DC-AA1C3F7337DA}"/>
              </a:ext>
            </a:extLst>
          </p:cNvPr>
          <p:cNvSpPr/>
          <p:nvPr/>
        </p:nvSpPr>
        <p:spPr>
          <a:xfrm>
            <a:off x="995592" y="2185987"/>
            <a:ext cx="7152815" cy="385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确保预测序列和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Ground Truth</a:t>
            </a: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之间的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mask</a:t>
            </a: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对齐 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Loss Function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88B55D6-C12C-3427-02CF-80FB4D9029AB}"/>
              </a:ext>
            </a:extLst>
          </p:cNvPr>
          <p:cNvSpPr/>
          <p:nvPr/>
        </p:nvSpPr>
        <p:spPr>
          <a:xfrm>
            <a:off x="995587" y="3520595"/>
            <a:ext cx="7152815" cy="385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监督序列参考预测 </a:t>
            </a:r>
            <a:r>
              <a:rPr lang="en-US" altLang="zh-CN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Loss Function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FCE2A36-A9A4-1C63-838A-040DF4922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694" y="1397855"/>
            <a:ext cx="5086611" cy="3619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014756-E6AD-8535-0825-0E52A31EA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22" y="2812525"/>
            <a:ext cx="4965955" cy="349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1433" y="2123092"/>
            <a:ext cx="1560364" cy="203902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实验结果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5">
    <a:dk1>
      <a:sysClr val="windowText" lastClr="000000"/>
    </a:dk1>
    <a:lt1>
      <a:sysClr val="window" lastClr="FFFFFF"/>
    </a:lt1>
    <a:dk2>
      <a:srgbClr val="3F3F3F"/>
    </a:dk2>
    <a:lt2>
      <a:srgbClr val="E3DED1"/>
    </a:lt2>
    <a:accent1>
      <a:srgbClr val="071F65"/>
    </a:accent1>
    <a:accent2>
      <a:srgbClr val="7F7F7F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02060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490</Words>
  <Application>Microsoft Office PowerPoint</Application>
  <PresentationFormat>全屏显示(16:9)</PresentationFormat>
  <Paragraphs>90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微软雅黑</vt:lpstr>
      <vt:lpstr>幼圆</vt:lpstr>
      <vt:lpstr>Arial</vt:lpstr>
      <vt:lpstr>Arial Black</vt:lpstr>
      <vt:lpstr>Calibri</vt:lpstr>
      <vt:lpstr>Impact</vt:lpstr>
      <vt:lpstr>Times New Roman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yihan SHE</cp:lastModifiedBy>
  <cp:revision>472</cp:revision>
  <dcterms:created xsi:type="dcterms:W3CDTF">1900-01-01T00:00:00Z</dcterms:created>
  <dcterms:modified xsi:type="dcterms:W3CDTF">2023-09-27T09:12:39Z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2052-11.34.2</vt:lpwstr>
  </property>
  <property fmtid="{D5CDD505-2E9C-101B-9397-08002B2CF9AE}" pid="4" name="ICV">
    <vt:lpwstr>31C9E4AF0003889869C0FE640386C249_32</vt:lpwstr>
  </property>
</Properties>
</file>